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1"/>
          <p:cNvSpPr/>
          <p:nvPr/>
        </p:nvSpPr>
        <p:spPr>
          <a:xfrm>
            <a:off x="465120" y="0"/>
            <a:ext cx="9614880" cy="7560000"/>
          </a:xfrm>
          <a:prstGeom prst="rect">
            <a:avLst/>
          </a:prstGeom>
          <a:gradFill>
            <a:gsLst>
              <a:gs pos="0">
                <a:srgbClr val="fffbf0"/>
              </a:gs>
              <a:gs pos="100000">
                <a:srgbClr val="ffffcc"/>
              </a:gs>
            </a:gsLst>
            <a:lin ang="0"/>
          </a:gradFill>
          <a:ln>
            <a:solidFill>
              <a:srgbClr val="333366"/>
            </a:solidFill>
          </a:ln>
        </p:spPr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740520" y="627480"/>
            <a:ext cx="86076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Klepněte pro úpravu formátu titulního textu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740520" y="2101680"/>
            <a:ext cx="860760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Klepněte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cs-CZ"/>
              <a:t>Osmá úroveň textu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cs-CZ"/>
              <a:t>Devátá úroveň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nuov.cz/statni-tesnopisny-ustav" TargetMode="External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://www.hyl.cz/obk/obchodni-korespondence.php" TargetMode="External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projekty.sosptu.cz/obk/" TargetMode="External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Na podporu PEK</a:t>
            </a:r>
            <a:endParaRPr/>
          </a:p>
        </p:txBody>
      </p:sp>
      <p:sp>
        <p:nvSpPr>
          <p:cNvPr id="4" name="TextShape 2"/>
          <p:cNvSpPr txBox="1"/>
          <p:nvPr/>
        </p:nvSpPr>
        <p:spPr>
          <a:xfrm>
            <a:off x="740520" y="2101680"/>
            <a:ext cx="8607600" cy="48740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PEK - Písemná a elektronická komunikace je předmět na Obchodních akademiích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Jeho obsahem je naučit žáky psát desetiprstou technikou (námaha se rozloží) a zvládnout všechny úřední písemnosti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Spoluprací s výukou informačních technologií, českého jazyka či cizího jazyka by pak měl absolvent preferovat klávesnici před myší, rozum před improvizací a spisovnou češtinu před obecnou (a chybami vůbec)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Obsah (3):</a:t>
            </a:r>
            <a:endParaRPr/>
          </a:p>
        </p:txBody>
      </p:sp>
      <p:sp>
        <p:nvSpPr>
          <p:cNvPr id="22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Písemnosti při porušování kupních smluv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Urgence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Odpověď na urgenci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Reklamace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Odpověď na reklamaci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Upomínky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Odpověď na upomínky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Písemnosti při pracovních poradách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Pozvánka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Prezenční listina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Zápis z porady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Obsah (4):</a:t>
            </a:r>
            <a:endParaRPr/>
          </a:p>
        </p:txBody>
      </p:sp>
      <p:sp>
        <p:nvSpPr>
          <p:cNvPr id="24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Písemnosti při pracovních cestách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Cestovní příkaz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Zpráva z pracovní cesty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Písemnosti při organizaci a řízení podniku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Příkaz vedoucího pracovníka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Směrnice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Oběžník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Pokyny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Obsah (5):</a:t>
            </a:r>
            <a:endParaRPr/>
          </a:p>
        </p:txBody>
      </p:sp>
      <p:sp>
        <p:nvSpPr>
          <p:cNvPr id="26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Osobní dopisy vedoucích pracovníků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Personální písemnosti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Žádost o místo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Životopis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Pracovní smlouva, osobní dotazník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Dohody o pracích konaných mimo pracovní poměr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Potvrzení o zaměstnání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Pracovní posudek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Ukončení pracovního poměru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Obsah (6):</a:t>
            </a:r>
            <a:endParaRPr/>
          </a:p>
        </p:txBody>
      </p:sp>
      <p:sp>
        <p:nvSpPr>
          <p:cNvPr id="28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Jednoduché právní písemnosti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Plná moc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Dlužní úpis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Potvrzenka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Zkušenosti s interaktivní tabulí</a:t>
            </a:r>
            <a:endParaRPr/>
          </a:p>
        </p:txBody>
      </p:sp>
      <p:sp>
        <p:nvSpPr>
          <p:cNvPr id="6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Zkoušeli jsme s kolegyní vyplňovat předtisky přímo přes interaktivní tabuli, ale ukázalo se, že posun ovládací tyčky vůči tabuli a časové zpoždění znemožňují vyplňování jakéhokoliv předtisku ručně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Zůstává tak možnost v učebnách s projektorem vyplňovat předtisky přes klávesnici anebo, tak jak se tomu děje i dnes, v učebnách s PC, kdy každý žák vyplňuje předtisk samostatně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Státní těsnopisný ústav</a:t>
            </a:r>
            <a:endParaRPr/>
          </a:p>
        </p:txBody>
      </p:sp>
      <p:sp>
        <p:nvSpPr>
          <p:cNvPr id="8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První stránkou na pomoc výuce PEK, kterou většina učitelů navštěvuje či navštívila, je součást Národního ústavu odborného vzdělávání Státní těsnopisný ústav:</a:t>
            </a:r>
            <a:r>
              <a:rPr lang="cs-CZ"/>
              <a:t>
</a:t>
            </a:r>
            <a:r>
              <a:rPr lang="cs-CZ">
                <a:solidFill>
                  <a:srgbClr val="000080"/>
                </a:solidFill>
                <a:hlinkClick r:id="rId1"/>
              </a:rPr>
              <a:t>http://www.nuov.cz/statni-tesnopisny-ustav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Na stránkách STÚ se nacházejí předtisky úředních dopisů a různých tiskopisů (faktura, cestovní příkaz, apod.) - je možno je stáhnout a používat ve výuce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Státní těsnopisný ústav - Rozhledy</a:t>
            </a:r>
            <a:endParaRPr/>
          </a:p>
        </p:txBody>
      </p:sp>
      <p:sp>
        <p:nvSpPr>
          <p:cNvPr id="10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Na stránkách se nachází aktuální soubory k časopisu Rozhledy: řešení úloh, výchozí soubory pro úpravu (např. korektura textu, typografická kontrola, wordprocessing)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HYL s.r.o.</a:t>
            </a:r>
            <a:endParaRPr/>
          </a:p>
        </p:txBody>
      </p:sp>
      <p:sp>
        <p:nvSpPr>
          <p:cNvPr id="12" name="TextShape 2"/>
          <p:cNvSpPr txBox="1"/>
          <p:nvPr/>
        </p:nvSpPr>
        <p:spPr>
          <a:xfrm>
            <a:off x="740520" y="2101680"/>
            <a:ext cx="915948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Na stránkách společnosti HYL se nachází část materiálů na podporu výuky PEK pod dřívějším názvem Obchodní korespondence:</a:t>
            </a:r>
            <a:r>
              <a:rPr lang="cs-CZ"/>
              <a:t>
</a:t>
            </a:r>
            <a:r>
              <a:rPr lang="cs-CZ">
                <a:solidFill>
                  <a:srgbClr val="000080"/>
                </a:solidFill>
                <a:hlinkClick r:id="rId1"/>
              </a:rPr>
              <a:t>http://www.hyl.cz/obk/obchodni-korespondence.php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„</a:t>
            </a:r>
            <a:r>
              <a:rPr lang="cs-CZ"/>
              <a:t>Jako doplněk našich služeb nabízíme soubor textů, které mohou být užitečné administrativním pracovníkům, vedoucím pracovníkům, studentům rozšiřovacího studia předmětu písemná a elektronická komunikace a učitelům tohoto předmětu.“ - z webu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HYL s.r.o.</a:t>
            </a:r>
            <a:endParaRPr/>
          </a:p>
        </p:txBody>
      </p:sp>
      <p:sp>
        <p:nvSpPr>
          <p:cNvPr id="14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Texty se dají stáhnout ve formátu pdf nebo rtf a začínajícím učitelům (s předmětem PEK) mohou pomoci.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Nejen pro učitele a žáky je ale důležité vědět, jak psát tituly, dodržovat typografické zvyklosti textu, vědět, že existuje Norma  ČSN ISO 7144 o dokumentaci, jak by měla vypadat žádost o místo, životopis, atd.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Shape 1"/>
          <p:cNvSpPr txBox="1"/>
          <p:nvPr/>
        </p:nvSpPr>
        <p:spPr>
          <a:xfrm>
            <a:off x="740520" y="627480"/>
            <a:ext cx="860760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Střední odborná škola podnikatelská Trutnov, s.r.o.</a:t>
            </a:r>
            <a:endParaRPr/>
          </a:p>
        </p:txBody>
      </p:sp>
      <p:sp>
        <p:nvSpPr>
          <p:cNvPr id="16" name="TextShape 2"/>
          <p:cNvSpPr txBox="1"/>
          <p:nvPr/>
        </p:nvSpPr>
        <p:spPr>
          <a:xfrm>
            <a:off x="740520" y="2101680"/>
            <a:ext cx="8607600" cy="4989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Na stránkách této školy </a:t>
            </a:r>
            <a:r>
              <a:rPr lang="cs-CZ"/>
              <a:t>
</a:t>
            </a:r>
            <a:r>
              <a:rPr lang="cs-CZ">
                <a:solidFill>
                  <a:srgbClr val="000080"/>
                </a:solidFill>
                <a:hlinkClick r:id="rId1"/>
              </a:rPr>
              <a:t>http://projekty.sosptu.cz/obk/</a:t>
            </a:r>
            <a:r>
              <a:rPr lang="cs-CZ">
                <a:solidFill>
                  <a:srgbClr val="000080"/>
                </a:solidFill>
              </a:rPr>
              <a:t>
</a:t>
            </a:r>
            <a:r>
              <a:rPr lang="cs-CZ"/>
              <a:t>jsem objevil jednoduchá vysvětlení pojmů a příklady písemností z okruhu PEK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Vzhledem k tomu, že se PEK učí v učebnách </a:t>
            </a:r>
            <a:r>
              <a:rPr lang="cs-CZ"/>
              <a:t>
</a:t>
            </a:r>
            <a:r>
              <a:rPr lang="cs-CZ"/>
              <a:t>s PC, mohla by tato stránka posloužit učitelům a žákům jako doplněk výkladu; odvolávka na ni jako pomoc nepřítomným žákům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Shape 1"/>
          <p:cNvSpPr txBox="1"/>
          <p:nvPr/>
        </p:nvSpPr>
        <p:spPr>
          <a:xfrm>
            <a:off x="740520" y="627480"/>
            <a:ext cx="8607600" cy="63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Obsah (1):</a:t>
            </a:r>
            <a:endParaRPr/>
          </a:p>
        </p:txBody>
      </p:sp>
      <p:sp>
        <p:nvSpPr>
          <p:cNvPr id="18" name="TextShape 2"/>
          <p:cNvSpPr txBox="1"/>
          <p:nvPr/>
        </p:nvSpPr>
        <p:spPr>
          <a:xfrm>
            <a:off x="752400" y="1429200"/>
            <a:ext cx="8607600" cy="55908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Úvod do obchodní korespondence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Písemný styk, písemnosti, dělení písemností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Manipulace s písemnostmi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Archivace a skartace písemností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Normalizovaná úprava písemností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Normy pro úpravu písemností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Úprava adres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Zkratky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Dopisy na hlavičkových papírech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Vnitropodnikové písemnosti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Osobní dopisy ved. pracovníků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Dopisy občanů organizacím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Jednoduché právní písemnosti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Shape 1"/>
          <p:cNvSpPr txBox="1"/>
          <p:nvPr/>
        </p:nvSpPr>
        <p:spPr>
          <a:xfrm>
            <a:off x="740520" y="627480"/>
            <a:ext cx="8607600" cy="63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Obsah (2):</a:t>
            </a:r>
            <a:endParaRPr/>
          </a:p>
        </p:txBody>
      </p:sp>
      <p:sp>
        <p:nvSpPr>
          <p:cNvPr id="20" name="TextShape 2"/>
          <p:cNvSpPr txBox="1"/>
          <p:nvPr/>
        </p:nvSpPr>
        <p:spPr>
          <a:xfrm>
            <a:off x="720000" y="1642680"/>
            <a:ext cx="8607600" cy="51973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cs-CZ"/>
              <a:t>Písemnosti při uzavírání kupních smluv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Poptávka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Nabídka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Objednávka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Kupní smlouva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cs-CZ"/>
              <a:t>Písemnosti při plnění kupních smluv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Odvolávka a přepravní dispozice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Přepravní doklady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Návěští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Dodací list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Faktura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/>
              <a:t>Příkaz k úhradě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